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1" r:id="rId2"/>
    <p:sldId id="272" r:id="rId3"/>
    <p:sldId id="273" r:id="rId4"/>
    <p:sldId id="275" r:id="rId5"/>
    <p:sldId id="277" r:id="rId6"/>
    <p:sldId id="276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91281" autoAdjust="0"/>
  </p:normalViewPr>
  <p:slideViewPr>
    <p:cSldViewPr snapToGrid="0" showGuides="1">
      <p:cViewPr varScale="1">
        <p:scale>
          <a:sx n="102" d="100"/>
          <a:sy n="102" d="100"/>
        </p:scale>
        <p:origin x="1548" y="68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6C750-1B0F-4AC3-80E7-85DC49D2F25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92A73-BA62-4665-AB6C-022DB26E9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04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45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en-US" sz="2000" b="1" strike="noStrike" spc="-1" dirty="0">
                <a:latin typeface="Arial"/>
              </a:rPr>
              <a:t>ANSWER: A</a:t>
            </a:r>
            <a:endParaRPr lang="en-US" sz="20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 dirty="0">
                <a:latin typeface="Arial"/>
              </a:rPr>
              <a:t>The solute concentrates at the liquid inlet and the gas </a:t>
            </a:r>
            <a:r>
              <a:rPr lang="en-US" sz="2000" b="0" strike="noStrike" spc="-1" dirty="0" err="1">
                <a:latin typeface="Arial"/>
              </a:rPr>
              <a:t>oulet</a:t>
            </a:r>
            <a:r>
              <a:rPr lang="en-US" sz="2000" b="0" strike="noStrike" spc="-1" dirty="0">
                <a:latin typeface="Arial"/>
              </a:rPr>
              <a:t>, so the highest flow rate is at the top of the column. </a:t>
            </a:r>
          </a:p>
        </p:txBody>
      </p:sp>
      <p:sp>
        <p:nvSpPr>
          <p:cNvPr id="46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DEA8D2A-F639-4148-8C1D-3320EED5293A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323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45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en-US" sz="2000" b="1" strike="noStrike" spc="-1" dirty="0">
                <a:latin typeface="Arial"/>
              </a:rPr>
              <a:t>ANSWER: A</a:t>
            </a:r>
            <a:endParaRPr lang="en-US" sz="20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 dirty="0">
                <a:latin typeface="Arial"/>
              </a:rPr>
              <a:t>The solute concentrates at the liquid inlet and the gas </a:t>
            </a:r>
            <a:r>
              <a:rPr lang="en-US" sz="2000" b="0" strike="noStrike" spc="-1" dirty="0" err="1">
                <a:latin typeface="Arial"/>
              </a:rPr>
              <a:t>oulet</a:t>
            </a:r>
            <a:r>
              <a:rPr lang="en-US" sz="2000" b="0" strike="noStrike" spc="-1" dirty="0">
                <a:latin typeface="Arial"/>
              </a:rPr>
              <a:t>, so the highest flow rate is at the top of </a:t>
            </a:r>
            <a:r>
              <a:rPr lang="en-US" sz="2000" b="0" strike="noStrike" spc="-1">
                <a:latin typeface="Arial"/>
              </a:rPr>
              <a:t>the column. 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46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DEA8D2A-F639-4148-8C1D-3320EED5293A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6633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45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en-US" sz="2000" b="1" strike="noStrike" spc="-1" dirty="0">
                <a:latin typeface="Arial"/>
              </a:rPr>
              <a:t>ANSWER: A</a:t>
            </a:r>
            <a:endParaRPr lang="en-US" sz="20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 dirty="0">
                <a:latin typeface="Arial"/>
              </a:rPr>
              <a:t>The solute concentrates at the liquid inlet and the gas </a:t>
            </a:r>
            <a:r>
              <a:rPr lang="en-US" sz="2000" b="0" strike="noStrike" spc="-1" dirty="0" err="1">
                <a:latin typeface="Arial"/>
              </a:rPr>
              <a:t>oulet</a:t>
            </a:r>
            <a:r>
              <a:rPr lang="en-US" sz="2000" b="0" strike="noStrike" spc="-1" dirty="0">
                <a:latin typeface="Arial"/>
              </a:rPr>
              <a:t>, so the highest flow rate is at the top of </a:t>
            </a:r>
            <a:r>
              <a:rPr lang="en-US" sz="2000" b="0" strike="noStrike" spc="-1">
                <a:latin typeface="Arial"/>
              </a:rPr>
              <a:t>the column. 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46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DEA8D2A-F639-4148-8C1D-3320EED5293A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668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45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en-US" sz="2000" b="1" strike="noStrike" spc="-1" dirty="0">
                <a:latin typeface="Arial"/>
              </a:rPr>
              <a:t>ANSWER: A</a:t>
            </a:r>
            <a:endParaRPr lang="en-US" sz="20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 dirty="0">
                <a:latin typeface="Arial"/>
              </a:rPr>
              <a:t>The solute concentrates at the liquid inlet and the gas </a:t>
            </a:r>
            <a:r>
              <a:rPr lang="en-US" sz="2000" b="0" strike="noStrike" spc="-1" dirty="0" err="1">
                <a:latin typeface="Arial"/>
              </a:rPr>
              <a:t>oulet</a:t>
            </a:r>
            <a:r>
              <a:rPr lang="en-US" sz="2000" b="0" strike="noStrike" spc="-1" dirty="0">
                <a:latin typeface="Arial"/>
              </a:rPr>
              <a:t>, so the highest flow rate is at the top of </a:t>
            </a:r>
            <a:r>
              <a:rPr lang="en-US" sz="2000" b="0" strike="noStrike" spc="-1">
                <a:latin typeface="Arial"/>
              </a:rPr>
              <a:t>the column. 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46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DEA8D2A-F639-4148-8C1D-3320EED5293A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8843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45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en-US" sz="2000" b="1" strike="noStrike" spc="-1" dirty="0">
                <a:latin typeface="Arial"/>
              </a:rPr>
              <a:t>ANSWER: A</a:t>
            </a:r>
            <a:endParaRPr lang="en-US" sz="20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 dirty="0">
                <a:latin typeface="Arial"/>
              </a:rPr>
              <a:t>The solute concentrates at the liquid inlet and the gas </a:t>
            </a:r>
            <a:r>
              <a:rPr lang="en-US" sz="2000" b="0" strike="noStrike" spc="-1" dirty="0" err="1">
                <a:latin typeface="Arial"/>
              </a:rPr>
              <a:t>oulet</a:t>
            </a:r>
            <a:r>
              <a:rPr lang="en-US" sz="2000" b="0" strike="noStrike" spc="-1" dirty="0">
                <a:latin typeface="Arial"/>
              </a:rPr>
              <a:t>, so the highest flow rate is at the top of </a:t>
            </a:r>
            <a:r>
              <a:rPr lang="en-US" sz="2000" b="0" strike="noStrike" spc="-1">
                <a:latin typeface="Arial"/>
              </a:rPr>
              <a:t>the column. 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46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DEA8D2A-F639-4148-8C1D-3320EED5293A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1923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A9D-D8FF-467B-A0F6-3FCF9719CF20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894-3F9F-4543-8533-6BB5873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5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5993D-B8D8-4398-BDBF-231B506BF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76D29-5C99-454D-B58A-60C24D209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A9D-D8FF-467B-A0F6-3FCF9719CF20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EF9774-9F39-4783-AFDE-DA4D43AF6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A8CEC-8C8A-4B53-AFB2-F6DB7DBD8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894-3F9F-4543-8533-6BB5873278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A67DCE-DC31-43F2-8315-B43E9DACE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7317"/>
            <a:ext cx="78867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67FD22-0E09-4BC3-8D4B-F76672283A63}"/>
              </a:ext>
            </a:extLst>
          </p:cNvPr>
          <p:cNvCxnSpPr/>
          <p:nvPr/>
        </p:nvCxnSpPr>
        <p:spPr>
          <a:xfrm>
            <a:off x="145387" y="745263"/>
            <a:ext cx="8666570" cy="0"/>
          </a:xfrm>
          <a:prstGeom prst="line">
            <a:avLst/>
          </a:prstGeom>
          <a:ln w="31750">
            <a:solidFill>
              <a:srgbClr val="CB33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8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426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AAE958-37B0-42DA-BC3C-0E4F5885A7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" y="5845653"/>
            <a:ext cx="1057275" cy="9525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07317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75A9D-D8FF-467B-A0F6-3FCF9719CF20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C7AF894-3F9F-4543-8533-6BB5873278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308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TextShape 1"/>
          <p:cNvSpPr txBox="1"/>
          <p:nvPr/>
        </p:nvSpPr>
        <p:spPr>
          <a:xfrm>
            <a:off x="552420" y="553036"/>
            <a:ext cx="8039160" cy="2284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</a:rPr>
              <a:t>If Valve trays cost more than sieve trays, why are they often advertised as a way of decreasing tower costs?</a:t>
            </a:r>
            <a:endParaRPr lang="en-US" sz="2600" b="0" strike="noStrike" spc="-1" dirty="0">
              <a:solidFill>
                <a:srgbClr val="00000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4898305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TextShape 1"/>
          <p:cNvSpPr txBox="1"/>
          <p:nvPr/>
        </p:nvSpPr>
        <p:spPr>
          <a:xfrm>
            <a:off x="552420" y="553036"/>
            <a:ext cx="8039160" cy="2284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</a:rPr>
              <a:t>What is the effect of increasing the feed temperature if </a:t>
            </a:r>
          </a:p>
          <a:p>
            <a:pPr>
              <a:lnSpc>
                <a:spcPct val="110000"/>
              </a:lnSpc>
            </a:pPr>
            <a:endParaRPr lang="en-US" sz="2600" spc="-1" dirty="0">
              <a:solidFill>
                <a:srgbClr val="000000"/>
              </a:solidFill>
              <a:latin typeface="Arial"/>
            </a:endParaRP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</a:rPr>
              <a:t>L/D is constant </a:t>
            </a:r>
          </a:p>
          <a:p>
            <a:pPr marL="514350" indent="-514350">
              <a:lnSpc>
                <a:spcPct val="110000"/>
              </a:lnSpc>
              <a:buAutoNum type="alphaLcPeriod"/>
            </a:pPr>
            <a:endParaRPr lang="en-US" sz="2600" spc="-1" dirty="0">
              <a:solidFill>
                <a:srgbClr val="000000"/>
              </a:solidFill>
              <a:latin typeface="Arial"/>
            </a:endParaRP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</a:rPr>
              <a:t>L/D = 1.15 (L/D)</a:t>
            </a:r>
            <a:r>
              <a:rPr lang="en-US" sz="2600" b="0" strike="noStrike" spc="-1" baseline="-25000" dirty="0">
                <a:solidFill>
                  <a:srgbClr val="000000"/>
                </a:solidFill>
                <a:latin typeface="Arial"/>
              </a:rPr>
              <a:t>min  </a:t>
            </a:r>
            <a:r>
              <a:rPr lang="en-US" sz="2600" spc="-1" dirty="0">
                <a:solidFill>
                  <a:srgbClr val="000000"/>
                </a:solidFill>
                <a:latin typeface="Arial"/>
              </a:rPr>
              <a:t>Note that (L/D)</a:t>
            </a:r>
            <a:r>
              <a:rPr lang="en-US" sz="2600" spc="-1" baseline="-25000" dirty="0">
                <a:solidFill>
                  <a:srgbClr val="000000"/>
                </a:solidFill>
                <a:latin typeface="Arial"/>
              </a:rPr>
              <a:t>min</a:t>
            </a:r>
            <a:r>
              <a:rPr lang="en-US" sz="2600" spc="-1" dirty="0">
                <a:solidFill>
                  <a:srgbClr val="000000"/>
                </a:solidFill>
                <a:latin typeface="Arial"/>
              </a:rPr>
              <a:t> will change.</a:t>
            </a:r>
            <a:endParaRPr lang="en-US" sz="2600" b="0" strike="noStrike" spc="-1" dirty="0">
              <a:solidFill>
                <a:srgbClr val="00000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387724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TextShape 1"/>
          <p:cNvSpPr txBox="1"/>
          <p:nvPr/>
        </p:nvSpPr>
        <p:spPr>
          <a:xfrm>
            <a:off x="552420" y="553036"/>
            <a:ext cx="8039160" cy="2284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</a:rPr>
              <a:t>Working capital is the money required to day-to-day operation of the plant, and interest on working capital is an operating expense. </a:t>
            </a:r>
          </a:p>
          <a:p>
            <a:pPr>
              <a:lnSpc>
                <a:spcPct val="110000"/>
              </a:lnSpc>
            </a:pPr>
            <a:endParaRPr lang="en-US" sz="2600" spc="-1" dirty="0">
              <a:solidFill>
                <a:srgbClr val="000000"/>
              </a:solidFill>
              <a:latin typeface="Arial"/>
            </a:endParaRP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</a:rPr>
              <a:t>If the feed rate drops, is the working capital cost per kilogram constant? </a:t>
            </a: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</a:rPr>
              <a:t>What happens to working capital if customers are slow paying their bills?</a:t>
            </a: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en-US" sz="2600" spc="-1" dirty="0">
                <a:solidFill>
                  <a:srgbClr val="000000"/>
                </a:solidFill>
                <a:latin typeface="Arial"/>
              </a:rPr>
              <a:t>Come companies give a 5% discount for immediate payment. Explain why this might or might not be a good idea. 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2600" b="0" strike="noStrike" spc="-1" dirty="0">
              <a:solidFill>
                <a:srgbClr val="00000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1114138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TextShape 1"/>
          <p:cNvSpPr txBox="1"/>
          <p:nvPr/>
        </p:nvSpPr>
        <p:spPr>
          <a:xfrm>
            <a:off x="552420" y="553036"/>
            <a:ext cx="8039160" cy="2284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lang="en-US" sz="2600" spc="-1" dirty="0">
                <a:solidFill>
                  <a:srgbClr val="000000"/>
                </a:solidFill>
                <a:latin typeface="Arial"/>
              </a:rPr>
              <a:t>Why is the cost of packing per volume and the cost per tray less when more packing more trays are used?</a:t>
            </a:r>
            <a:endParaRPr lang="en-US" sz="2600" b="0" strike="noStrike" spc="-1" dirty="0">
              <a:solidFill>
                <a:srgbClr val="00000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2210186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TextShape 1"/>
          <p:cNvSpPr txBox="1"/>
          <p:nvPr/>
        </p:nvSpPr>
        <p:spPr>
          <a:xfrm>
            <a:off x="552420" y="553036"/>
            <a:ext cx="8039160" cy="2284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lang="en-US" sz="2600" spc="-1" dirty="0">
                <a:solidFill>
                  <a:srgbClr val="000000"/>
                </a:solidFill>
                <a:latin typeface="Arial"/>
              </a:rPr>
              <a:t>Use a McCabe-Thiele Diagram to explain how reducing the </a:t>
            </a:r>
            <a:r>
              <a:rPr lang="en-US" sz="2600" spc="-1">
                <a:solidFill>
                  <a:srgbClr val="000000"/>
                </a:solidFill>
                <a:latin typeface="Arial"/>
              </a:rPr>
              <a:t>product concentration allows the use of a lower L/D for an existing column. </a:t>
            </a:r>
            <a:endParaRPr lang="en-US" sz="2600" b="0" strike="noStrike" spc="-1" dirty="0">
              <a:solidFill>
                <a:srgbClr val="00000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1288366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3667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979393"/>
      </p:ext>
    </p:extLst>
  </p:cSld>
  <p:clrMapOvr>
    <a:masterClrMapping/>
  </p:clrMapOvr>
</p:sld>
</file>

<file path=ppt/theme/theme1.xml><?xml version="1.0" encoding="utf-8"?>
<a:theme xmlns:a="http://schemas.openxmlformats.org/drawingml/2006/main" name="LATECH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TECH1" id="{ED7F262A-2844-4193-B7E6-9329CD67D0BB}" vid="{2002391A-8857-4E92-9E98-F04128DF29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125</TotalTime>
  <Words>325</Words>
  <Application>Microsoft Office PowerPoint</Application>
  <PresentationFormat>On-screen Show (4:3)</PresentationFormat>
  <Paragraphs>28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Times New Roman</vt:lpstr>
      <vt:lpstr>LATECH1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Peters</dc:creator>
  <cp:lastModifiedBy>Andrew Peters</cp:lastModifiedBy>
  <cp:revision>9</cp:revision>
  <dcterms:created xsi:type="dcterms:W3CDTF">2018-05-14T19:25:37Z</dcterms:created>
  <dcterms:modified xsi:type="dcterms:W3CDTF">2020-05-19T16:07:48Z</dcterms:modified>
</cp:coreProperties>
</file>